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449" r:id="rId2"/>
    <p:sldId id="451" r:id="rId3"/>
    <p:sldId id="436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380">
          <p15:clr>
            <a:srgbClr val="9AA0A6"/>
          </p15:clr>
        </p15:guide>
        <p15:guide id="2" pos="1334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B9D"/>
    <a:srgbClr val="6EC14F"/>
    <a:srgbClr val="009E47"/>
    <a:srgbClr val="007635"/>
    <a:srgbClr val="A2E560"/>
    <a:srgbClr val="FAEF5E"/>
    <a:srgbClr val="EFB64E"/>
    <a:srgbClr val="EB0B10"/>
    <a:srgbClr val="5DCBC8"/>
    <a:srgbClr val="E2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56" autoAdjust="0"/>
    <p:restoredTop sz="94697"/>
  </p:normalViewPr>
  <p:slideViewPr>
    <p:cSldViewPr snapToGrid="0">
      <p:cViewPr varScale="1">
        <p:scale>
          <a:sx n="85" d="100"/>
          <a:sy n="85" d="100"/>
        </p:scale>
        <p:origin x="510" y="78"/>
      </p:cViewPr>
      <p:guideLst>
        <p:guide pos="2380"/>
        <p:guide pos="133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ni M" userId="af2fa3a6d183b6cb" providerId="LiveId" clId="{D0096D84-0994-4397-AB3D-3C08192CC705}"/>
    <pc:docChg chg="undo custSel addSld delSld">
      <pc:chgData name="Larni M" userId="af2fa3a6d183b6cb" providerId="LiveId" clId="{D0096D84-0994-4397-AB3D-3C08192CC705}" dt="2023-09-12T10:38:55.103" v="10" actId="47"/>
      <pc:docMkLst>
        <pc:docMk/>
      </pc:docMkLst>
      <pc:sldChg chg="del">
        <pc:chgData name="Larni M" userId="af2fa3a6d183b6cb" providerId="LiveId" clId="{D0096D84-0994-4397-AB3D-3C08192CC705}" dt="2023-09-12T10:38:48.218" v="2" actId="47"/>
        <pc:sldMkLst>
          <pc:docMk/>
          <pc:sldMk cId="1151614979" sldId="413"/>
        </pc:sldMkLst>
      </pc:sldChg>
      <pc:sldChg chg="del">
        <pc:chgData name="Larni M" userId="af2fa3a6d183b6cb" providerId="LiveId" clId="{D0096D84-0994-4397-AB3D-3C08192CC705}" dt="2023-09-12T10:38:47.538" v="0" actId="47"/>
        <pc:sldMkLst>
          <pc:docMk/>
          <pc:sldMk cId="0" sldId="431"/>
        </pc:sldMkLst>
      </pc:sldChg>
      <pc:sldChg chg="del">
        <pc:chgData name="Larni M" userId="af2fa3a6d183b6cb" providerId="LiveId" clId="{D0096D84-0994-4397-AB3D-3C08192CC705}" dt="2023-09-12T10:38:48.487" v="3" actId="47"/>
        <pc:sldMkLst>
          <pc:docMk/>
          <pc:sldMk cId="4049781323" sldId="434"/>
        </pc:sldMkLst>
      </pc:sldChg>
      <pc:sldChg chg="del">
        <pc:chgData name="Larni M" userId="af2fa3a6d183b6cb" providerId="LiveId" clId="{D0096D84-0994-4397-AB3D-3C08192CC705}" dt="2023-09-12T10:38:48.941" v="4" actId="47"/>
        <pc:sldMkLst>
          <pc:docMk/>
          <pc:sldMk cId="4067694692" sldId="437"/>
        </pc:sldMkLst>
      </pc:sldChg>
      <pc:sldChg chg="del">
        <pc:chgData name="Larni M" userId="af2fa3a6d183b6cb" providerId="LiveId" clId="{D0096D84-0994-4397-AB3D-3C08192CC705}" dt="2023-09-12T10:38:55.103" v="10" actId="47"/>
        <pc:sldMkLst>
          <pc:docMk/>
          <pc:sldMk cId="2756872070" sldId="438"/>
        </pc:sldMkLst>
      </pc:sldChg>
      <pc:sldChg chg="del">
        <pc:chgData name="Larni M" userId="af2fa3a6d183b6cb" providerId="LiveId" clId="{D0096D84-0994-4397-AB3D-3C08192CC705}" dt="2023-09-12T10:38:49.204" v="5" actId="47"/>
        <pc:sldMkLst>
          <pc:docMk/>
          <pc:sldMk cId="2242613743" sldId="441"/>
        </pc:sldMkLst>
      </pc:sldChg>
      <pc:sldChg chg="add del">
        <pc:chgData name="Larni M" userId="af2fa3a6d183b6cb" providerId="LiveId" clId="{D0096D84-0994-4397-AB3D-3C08192CC705}" dt="2023-09-12T10:38:52.831" v="9" actId="47"/>
        <pc:sldMkLst>
          <pc:docMk/>
          <pc:sldMk cId="1719446708" sldId="449"/>
        </pc:sldMkLst>
      </pc:sldChg>
      <pc:sldChg chg="del">
        <pc:chgData name="Larni M" userId="af2fa3a6d183b6cb" providerId="LiveId" clId="{D0096D84-0994-4397-AB3D-3C08192CC705}" dt="2023-09-12T10:38:49.936" v="7" actId="47"/>
        <pc:sldMkLst>
          <pc:docMk/>
          <pc:sldMk cId="2793230738" sldId="450"/>
        </pc:sldMkLst>
      </pc:sldChg>
      <pc:sldChg chg="del">
        <pc:chgData name="Larni M" userId="af2fa3a6d183b6cb" providerId="LiveId" clId="{D0096D84-0994-4397-AB3D-3C08192CC705}" dt="2023-09-12T10:38:49.425" v="6" actId="47"/>
        <pc:sldMkLst>
          <pc:docMk/>
          <pc:sldMk cId="1780357419" sldId="452"/>
        </pc:sldMkLst>
      </pc:sldChg>
      <pc:sldChg chg="del">
        <pc:chgData name="Larni M" userId="af2fa3a6d183b6cb" providerId="LiveId" clId="{D0096D84-0994-4397-AB3D-3C08192CC705}" dt="2023-09-12T10:38:47.886" v="1" actId="47"/>
        <pc:sldMkLst>
          <pc:docMk/>
          <pc:sldMk cId="0" sldId="453"/>
        </pc:sldMkLst>
      </pc:sldChg>
      <pc:sldMasterChg chg="delSldLayout">
        <pc:chgData name="Larni M" userId="af2fa3a6d183b6cb" providerId="LiveId" clId="{D0096D84-0994-4397-AB3D-3C08192CC705}" dt="2023-09-12T10:38:48.218" v="2" actId="47"/>
        <pc:sldMasterMkLst>
          <pc:docMk/>
          <pc:sldMasterMk cId="0" sldId="2147483659"/>
        </pc:sldMasterMkLst>
        <pc:sldLayoutChg chg="del">
          <pc:chgData name="Larni M" userId="af2fa3a6d183b6cb" providerId="LiveId" clId="{D0096D84-0994-4397-AB3D-3C08192CC705}" dt="2023-09-12T10:38:48.218" v="2" actId="47"/>
          <pc:sldLayoutMkLst>
            <pc:docMk/>
            <pc:sldMasterMk cId="0" sldId="2147483659"/>
            <pc:sldLayoutMk cId="0" sldId="214748364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9540260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9540260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58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G1 1">
  <p:cSld name="TITLE_3_1">
    <p:bg>
      <p:bgPr>
        <a:solidFill>
          <a:schemeClr val="bg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C0714E-ED0A-475B-ABBD-1968EF21C847}"/>
              </a:ext>
            </a:extLst>
          </p:cNvPr>
          <p:cNvSpPr/>
          <p:nvPr userDrawn="1"/>
        </p:nvSpPr>
        <p:spPr>
          <a:xfrm>
            <a:off x="352763" y="4783527"/>
            <a:ext cx="2784975" cy="269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900" b="0" dirty="0">
                <a:solidFill>
                  <a:schemeClr val="tx1"/>
                </a:solidFill>
                <a:latin typeface="Montserrat" panose="00000500000000000000" pitchFamily="2" charset="0"/>
              </a:rPr>
              <a:t>Contact us at hello@nichopandc.com.au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G1 1 2">
  <p:cSld name="TITLE_3_1_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G1 1 1">
  <p:cSld name="TITLE_3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ckground">
  <p:cSld name="TITLE_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36625" tIns="18300" rIns="36625" bIns="18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C7B9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8849384" y="4769775"/>
            <a:ext cx="181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25" tIns="18300" rIns="36625" bIns="183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FFFFFF"/>
                </a:solidFill>
              </a:rPr>
              <a:t>‹#›</a:t>
            </a:fld>
            <a:endParaRPr sz="700">
              <a:solidFill>
                <a:srgbClr val="FFFFFF"/>
              </a:solidFill>
            </a:endParaRPr>
          </a:p>
        </p:txBody>
      </p:sp>
      <p:cxnSp>
        <p:nvCxnSpPr>
          <p:cNvPr id="43" name="Google Shape;43;p7"/>
          <p:cNvCxnSpPr/>
          <p:nvPr/>
        </p:nvCxnSpPr>
        <p:spPr>
          <a:xfrm>
            <a:off x="8794897" y="4808850"/>
            <a:ext cx="0" cy="183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" name="Google Shape;44;p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8625" y="4776825"/>
            <a:ext cx="472549" cy="25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ckground 1">
  <p:cSld name="TITLE_2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7B9AC"/>
          </a:solidFill>
          <a:ln>
            <a:noFill/>
          </a:ln>
        </p:spPr>
        <p:txBody>
          <a:bodyPr spcFirstLastPara="1" wrap="square" lIns="36625" tIns="18300" rIns="36625" bIns="18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C7B9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8849384" y="4769775"/>
            <a:ext cx="181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25" tIns="18300" rIns="36625" bIns="183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FFFFFF"/>
                </a:solidFill>
              </a:rPr>
              <a:t>‹#›</a:t>
            </a:fld>
            <a:endParaRPr sz="700">
              <a:solidFill>
                <a:srgbClr val="FFFFFF"/>
              </a:solidFill>
            </a:endParaRPr>
          </a:p>
        </p:txBody>
      </p:sp>
      <p:cxnSp>
        <p:nvCxnSpPr>
          <p:cNvPr id="48" name="Google Shape;48;p8"/>
          <p:cNvCxnSpPr/>
          <p:nvPr/>
        </p:nvCxnSpPr>
        <p:spPr>
          <a:xfrm>
            <a:off x="8794897" y="4808850"/>
            <a:ext cx="0" cy="183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" name="Google Shape;49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8625" y="4776825"/>
            <a:ext cx="472549" cy="25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1">
  <p:cSld name="TITLE_1_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5348100" y="0"/>
            <a:ext cx="37959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10"/>
          <p:cNvSpPr txBox="1"/>
          <p:nvPr/>
        </p:nvSpPr>
        <p:spPr>
          <a:xfrm>
            <a:off x="8849384" y="4769775"/>
            <a:ext cx="181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25" tIns="18300" rIns="36625" bIns="183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FFFFFF"/>
                </a:solidFill>
              </a:rPr>
              <a:t>‹#›</a:t>
            </a:fld>
            <a:endParaRPr sz="700">
              <a:solidFill>
                <a:srgbClr val="FFFFFF"/>
              </a:solidFill>
            </a:endParaRPr>
          </a:p>
        </p:txBody>
      </p:sp>
      <p:cxnSp>
        <p:nvCxnSpPr>
          <p:cNvPr id="54" name="Google Shape;54;p10"/>
          <p:cNvCxnSpPr/>
          <p:nvPr/>
        </p:nvCxnSpPr>
        <p:spPr>
          <a:xfrm>
            <a:off x="8794897" y="4808850"/>
            <a:ext cx="0" cy="183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" name="Google Shape;55;p1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8625" y="4776825"/>
            <a:ext cx="472549" cy="25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1 1">
  <p:cSld name="TITLE_1_2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5348100" y="2613000"/>
            <a:ext cx="1856700" cy="253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1"/>
          <p:cNvSpPr/>
          <p:nvPr/>
        </p:nvSpPr>
        <p:spPr>
          <a:xfrm flipH="1">
            <a:off x="7287300" y="0"/>
            <a:ext cx="1856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1"/>
          <p:cNvSpPr/>
          <p:nvPr/>
        </p:nvSpPr>
        <p:spPr>
          <a:xfrm flipH="1">
            <a:off x="5348100" y="0"/>
            <a:ext cx="1856700" cy="253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1"/>
          <p:cNvSpPr txBox="1"/>
          <p:nvPr/>
        </p:nvSpPr>
        <p:spPr>
          <a:xfrm>
            <a:off x="8849384" y="4769775"/>
            <a:ext cx="181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25" tIns="18300" rIns="36625" bIns="183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FFFFFF"/>
                </a:solidFill>
              </a:rPr>
              <a:t>‹#›</a:t>
            </a:fld>
            <a:endParaRPr sz="700">
              <a:solidFill>
                <a:srgbClr val="FFFFFF"/>
              </a:solidFill>
            </a:endParaRPr>
          </a:p>
        </p:txBody>
      </p:sp>
      <p:cxnSp>
        <p:nvCxnSpPr>
          <p:cNvPr id="61" name="Google Shape;61;p11"/>
          <p:cNvCxnSpPr/>
          <p:nvPr/>
        </p:nvCxnSpPr>
        <p:spPr>
          <a:xfrm>
            <a:off x="8794897" y="4808850"/>
            <a:ext cx="0" cy="183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" name="Google Shape;62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8625" y="4776825"/>
            <a:ext cx="472549" cy="25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ections">
  <p:cSld name="TITLE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6096050" y="0"/>
            <a:ext cx="3048000" cy="5143500"/>
          </a:xfrm>
          <a:prstGeom prst="rect">
            <a:avLst/>
          </a:prstGeom>
          <a:solidFill>
            <a:srgbClr val="F1EFEB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2"/>
          <p:cNvSpPr/>
          <p:nvPr/>
        </p:nvSpPr>
        <p:spPr>
          <a:xfrm>
            <a:off x="-50" y="0"/>
            <a:ext cx="3048000" cy="5143500"/>
          </a:xfrm>
          <a:prstGeom prst="rect">
            <a:avLst/>
          </a:prstGeom>
          <a:solidFill>
            <a:srgbClr val="F1EFEB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8849384" y="4769775"/>
            <a:ext cx="181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25" tIns="18300" rIns="36625" bIns="183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2C2C2C"/>
                </a:solidFill>
              </a:rPr>
              <a:t>‹#›</a:t>
            </a:fld>
            <a:endParaRPr sz="700">
              <a:solidFill>
                <a:srgbClr val="2C2C2C"/>
              </a:solidFill>
            </a:endParaRPr>
          </a:p>
        </p:txBody>
      </p:sp>
      <p:cxnSp>
        <p:nvCxnSpPr>
          <p:cNvPr id="67" name="Google Shape;67;p12"/>
          <p:cNvCxnSpPr/>
          <p:nvPr/>
        </p:nvCxnSpPr>
        <p:spPr>
          <a:xfrm>
            <a:off x="8794897" y="4808850"/>
            <a:ext cx="0" cy="183600"/>
          </a:xfrm>
          <a:prstGeom prst="straightConnector1">
            <a:avLst/>
          </a:prstGeom>
          <a:noFill/>
          <a:ln w="9525" cap="flat" cmpd="sng">
            <a:solidFill>
              <a:srgbClr val="2C2C2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" name="Google Shape;68;p1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625" y="4776825"/>
            <a:ext cx="472550" cy="2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orient="horz" pos="243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6625" tIns="18300" rIns="36625" bIns="18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C7B9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8849384" y="4769775"/>
            <a:ext cx="181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25" tIns="18300" rIns="36625" bIns="183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2C2C2C"/>
                </a:solidFill>
              </a:rPr>
              <a:t>‹#›</a:t>
            </a:fld>
            <a:endParaRPr sz="700">
              <a:solidFill>
                <a:srgbClr val="2C2C2C"/>
              </a:solidFill>
            </a:endParaRPr>
          </a:p>
        </p:txBody>
      </p:sp>
      <p:cxnSp>
        <p:nvCxnSpPr>
          <p:cNvPr id="8" name="Google Shape;8;p1"/>
          <p:cNvCxnSpPr/>
          <p:nvPr/>
        </p:nvCxnSpPr>
        <p:spPr>
          <a:xfrm>
            <a:off x="8794897" y="4808850"/>
            <a:ext cx="0" cy="183600"/>
          </a:xfrm>
          <a:prstGeom prst="straightConnector1">
            <a:avLst/>
          </a:prstGeom>
          <a:noFill/>
          <a:ln w="9525" cap="flat" cmpd="sng">
            <a:solidFill>
              <a:srgbClr val="2C2C2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E47C2D9-B443-4ED9-A590-75A972AB6B01}"/>
              </a:ext>
            </a:extLst>
          </p:cNvPr>
          <p:cNvSpPr/>
          <p:nvPr userDrawn="1"/>
        </p:nvSpPr>
        <p:spPr>
          <a:xfrm>
            <a:off x="10132" y="0"/>
            <a:ext cx="9093227" cy="51435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33067AD-5479-4CAA-8E03-2CFEEF8C11B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420" y="99825"/>
            <a:ext cx="621541" cy="52015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slow">
    <p:wipe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orient="horz" pos="2880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0;p14">
            <a:extLst>
              <a:ext uri="{FF2B5EF4-FFF2-40B4-BE49-F238E27FC236}">
                <a16:creationId xmlns:a16="http://schemas.microsoft.com/office/drawing/2014/main" id="{BBDF6014-5533-444D-9F98-055C59E9B065}"/>
              </a:ext>
            </a:extLst>
          </p:cNvPr>
          <p:cNvSpPr txBox="1"/>
          <p:nvPr/>
        </p:nvSpPr>
        <p:spPr>
          <a:xfrm>
            <a:off x="247650" y="196427"/>
            <a:ext cx="86487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>
              <a:buSzPts val="600"/>
            </a:pPr>
            <a:r>
              <a:rPr lang="en-AU" sz="2800" dirty="0">
                <a:solidFill>
                  <a:srgbClr val="434343"/>
                </a:solidFill>
                <a:latin typeface="Montserrat" panose="00000500000000000000" pitchFamily="2" charset="0"/>
                <a:sym typeface="Montserrat Light"/>
              </a:rPr>
              <a:t>FINANCIAL</a:t>
            </a:r>
            <a:r>
              <a:rPr lang="en-AU" sz="2800" b="1" dirty="0">
                <a:solidFill>
                  <a:srgbClr val="434343"/>
                </a:solidFill>
                <a:latin typeface="Montserrat" panose="00000500000000000000" pitchFamily="2" charset="0"/>
                <a:sym typeface="Montserrat Light"/>
              </a:rPr>
              <a:t> POSITION</a:t>
            </a:r>
            <a:r>
              <a:rPr lang="en-AU" sz="2800" dirty="0">
                <a:solidFill>
                  <a:srgbClr val="434343"/>
                </a:solidFill>
                <a:latin typeface="Montserrat" panose="00000500000000000000" pitchFamily="2" charset="0"/>
                <a:sym typeface="Montserrat Light"/>
              </a:rPr>
              <a:t> </a:t>
            </a:r>
            <a:endParaRPr lang="en-AU" sz="1600" b="1" dirty="0">
              <a:solidFill>
                <a:srgbClr val="434343"/>
              </a:solidFill>
              <a:latin typeface="Montserrat" panose="00000500000000000000" pitchFamily="2" charset="0"/>
              <a:sym typeface="Montserrat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6DCB49-2A91-F75E-CEE6-3FAAE211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60339"/>
            <a:ext cx="3737328" cy="1023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319E3C-9380-836B-3C19-C335650AF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44" y="1960339"/>
            <a:ext cx="3737328" cy="3052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4970D7-6555-8FC8-6332-D8AD75C91252}"/>
              </a:ext>
            </a:extLst>
          </p:cNvPr>
          <p:cNvSpPr txBox="1"/>
          <p:nvPr/>
        </p:nvSpPr>
        <p:spPr>
          <a:xfrm>
            <a:off x="247650" y="992927"/>
            <a:ext cx="806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 financial position - $85k in bank </a:t>
            </a:r>
          </a:p>
          <a:p>
            <a:r>
              <a:rPr lang="en-US" dirty="0"/>
              <a:t>Majority of sponsorship invoice have been paid</a:t>
            </a:r>
          </a:p>
          <a:p>
            <a:r>
              <a:rPr lang="en-US" dirty="0"/>
              <a:t>Strong start to the year with Trivia fundraising as well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944670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0;p14">
            <a:extLst>
              <a:ext uri="{FF2B5EF4-FFF2-40B4-BE49-F238E27FC236}">
                <a16:creationId xmlns:a16="http://schemas.microsoft.com/office/drawing/2014/main" id="{BBDF6014-5533-444D-9F98-055C59E9B065}"/>
              </a:ext>
            </a:extLst>
          </p:cNvPr>
          <p:cNvSpPr txBox="1"/>
          <p:nvPr/>
        </p:nvSpPr>
        <p:spPr>
          <a:xfrm>
            <a:off x="247650" y="196427"/>
            <a:ext cx="86487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>
              <a:buSzPts val="600"/>
            </a:pPr>
            <a:r>
              <a:rPr lang="en-AU" sz="2800" b="1" dirty="0">
                <a:solidFill>
                  <a:srgbClr val="434343"/>
                </a:solidFill>
                <a:latin typeface="Montserrat" panose="00000500000000000000" pitchFamily="2" charset="0"/>
                <a:sym typeface="Montserrat Light"/>
              </a:rPr>
              <a:t>DRAFT ANNUAL BUDGET</a:t>
            </a:r>
            <a:endParaRPr lang="en-AU" sz="1600" b="1" dirty="0">
              <a:solidFill>
                <a:srgbClr val="434343"/>
              </a:solidFill>
              <a:latin typeface="Montserrat" panose="00000500000000000000" pitchFamily="2" charset="0"/>
              <a:sym typeface="Montserrat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2F9C18-16DD-3F0A-C494-327AD9B35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383225"/>
            <a:ext cx="8483643" cy="26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01464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FA5891-58C2-4751-B62F-CB6DFB3E4DBC}"/>
              </a:ext>
            </a:extLst>
          </p:cNvPr>
          <p:cNvSpPr/>
          <p:nvPr/>
        </p:nvSpPr>
        <p:spPr>
          <a:xfrm>
            <a:off x="10132" y="0"/>
            <a:ext cx="9093227" cy="5143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9A9FFDC-8E9B-4598-AADB-210761FDB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391492"/>
              </p:ext>
            </p:extLst>
          </p:nvPr>
        </p:nvGraphicFramePr>
        <p:xfrm>
          <a:off x="308526" y="1142530"/>
          <a:ext cx="8620480" cy="2621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3538738259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150617898"/>
                    </a:ext>
                  </a:extLst>
                </a:gridCol>
                <a:gridCol w="936147">
                  <a:extLst>
                    <a:ext uri="{9D8B030D-6E8A-4147-A177-3AD203B41FA5}">
                      <a16:colId xmlns:a16="http://schemas.microsoft.com/office/drawing/2014/main" val="1470096021"/>
                    </a:ext>
                  </a:extLst>
                </a:gridCol>
                <a:gridCol w="746545">
                  <a:extLst>
                    <a:ext uri="{9D8B030D-6E8A-4147-A177-3AD203B41FA5}">
                      <a16:colId xmlns:a16="http://schemas.microsoft.com/office/drawing/2014/main" val="3590127385"/>
                    </a:ext>
                  </a:extLst>
                </a:gridCol>
                <a:gridCol w="934646">
                  <a:extLst>
                    <a:ext uri="{9D8B030D-6E8A-4147-A177-3AD203B41FA5}">
                      <a16:colId xmlns:a16="http://schemas.microsoft.com/office/drawing/2014/main" val="1312443027"/>
                    </a:ext>
                  </a:extLst>
                </a:gridCol>
                <a:gridCol w="934646">
                  <a:extLst>
                    <a:ext uri="{9D8B030D-6E8A-4147-A177-3AD203B41FA5}">
                      <a16:colId xmlns:a16="http://schemas.microsoft.com/office/drawing/2014/main" val="1830058598"/>
                    </a:ext>
                  </a:extLst>
                </a:gridCol>
                <a:gridCol w="934646">
                  <a:extLst>
                    <a:ext uri="{9D8B030D-6E8A-4147-A177-3AD203B41FA5}">
                      <a16:colId xmlns:a16="http://schemas.microsoft.com/office/drawing/2014/main" val="372092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000" b="1" u="none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Requested Item</a:t>
                      </a:r>
                    </a:p>
                  </a:txBody>
                  <a:tcPr anchor="ctr">
                    <a:solidFill>
                      <a:srgbClr val="2F6B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u="none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Stream</a:t>
                      </a:r>
                    </a:p>
                  </a:txBody>
                  <a:tcPr anchor="ctr">
                    <a:solidFill>
                      <a:srgbClr val="2F6B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u="none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Benefit T/F</a:t>
                      </a:r>
                    </a:p>
                  </a:txBody>
                  <a:tcPr anchor="ctr">
                    <a:solidFill>
                      <a:srgbClr val="2F6B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u="none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Value</a:t>
                      </a:r>
                    </a:p>
                  </a:txBody>
                  <a:tcPr anchor="ctr">
                    <a:solidFill>
                      <a:srgbClr val="2F6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000" b="1" u="none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Budgeted?</a:t>
                      </a:r>
                    </a:p>
                  </a:txBody>
                  <a:tcPr anchor="ctr">
                    <a:solidFill>
                      <a:srgbClr val="2F6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000" b="1" u="none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sym typeface="Montserrat Light"/>
                        </a:rPr>
                        <a:t>On Notice</a:t>
                      </a:r>
                      <a:endParaRPr lang="en-AU" sz="1000" b="1" u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anchor="ctr">
                    <a:solidFill>
                      <a:srgbClr val="2F6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000" b="1" u="none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sym typeface="Montserrat Light"/>
                        </a:rPr>
                        <a:t>Final </a:t>
                      </a:r>
                      <a:endParaRPr lang="en-AU" sz="1000" b="1" u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anchor="ctr">
                    <a:solidFill>
                      <a:srgbClr val="2F6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143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Montserrat Light"/>
                        </a:rPr>
                        <a:t>Lion King Script</a:t>
                      </a:r>
                      <a:endParaRPr lang="en-AU" sz="1000" b="0" i="0" u="none" strike="noStrike" cap="none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sym typeface="Montserrat Light"/>
                        </a:rPr>
                        <a:t>$1k</a:t>
                      </a: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000" b="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sym typeface="Montserrat Light"/>
                        </a:rPr>
                        <a:t>Y</a:t>
                      </a: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AU" sz="1000" b="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577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000" b="0" i="0" u="none" strike="noStrike" cap="none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000" b="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AU" sz="1000" b="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283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000" b="0" i="0" u="none" strike="noStrike" cap="none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000" b="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AU" sz="1000" b="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632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000" b="1" u="none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Previously Approved</a:t>
                      </a:r>
                    </a:p>
                  </a:txBody>
                  <a:tcPr anchor="ctr">
                    <a:solidFill>
                      <a:srgbClr val="2F6B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u="none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Stream</a:t>
                      </a:r>
                    </a:p>
                  </a:txBody>
                  <a:tcPr anchor="ctr">
                    <a:solidFill>
                      <a:srgbClr val="2F6B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u="none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Benefit T/F</a:t>
                      </a:r>
                    </a:p>
                  </a:txBody>
                  <a:tcPr anchor="ctr">
                    <a:solidFill>
                      <a:srgbClr val="2F6B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u="none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Value</a:t>
                      </a:r>
                    </a:p>
                  </a:txBody>
                  <a:tcPr anchor="ctr">
                    <a:solidFill>
                      <a:srgbClr val="2F6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000" b="1" u="none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Budgeted?</a:t>
                      </a:r>
                    </a:p>
                  </a:txBody>
                  <a:tcPr anchor="ctr">
                    <a:solidFill>
                      <a:srgbClr val="2F6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000" b="1" u="none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sym typeface="Montserrat Light"/>
                        </a:rPr>
                        <a:t>On Notice</a:t>
                      </a:r>
                      <a:endParaRPr lang="en-AU" sz="1000" b="1" u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anchor="ctr">
                    <a:solidFill>
                      <a:srgbClr val="2F6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000" b="1" u="none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sym typeface="Montserrat Light"/>
                        </a:rPr>
                        <a:t>Final </a:t>
                      </a:r>
                      <a:endParaRPr lang="en-AU" sz="1000" b="1" u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anchor="ctr">
                    <a:solidFill>
                      <a:srgbClr val="2F6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51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Montserrat Light"/>
                        </a:rPr>
                        <a:t>Furniture – Aug Approval</a:t>
                      </a:r>
                      <a:endParaRPr lang="en-AU" sz="1000" b="0" i="0" u="none" strike="noStrike" cap="none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sym typeface="Montserrat Light"/>
                        </a:rPr>
                        <a:t>Matched by school $5k</a:t>
                      </a: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sym typeface="Montserrat Light"/>
                        </a:rPr>
                        <a:t>$10k </a:t>
                      </a: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000" b="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sym typeface="Montserrat Light"/>
                        </a:rPr>
                        <a:t>Y</a:t>
                      </a: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AU" sz="1000" b="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656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Montserrat Light"/>
                        </a:rPr>
                        <a:t>Furniture – Jun/Jul Approval</a:t>
                      </a:r>
                      <a:endParaRPr lang="en-AU" sz="1000" b="0" i="0" u="none" strike="noStrike" cap="none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  <a:sym typeface="Montserrat Ligh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000" b="0" i="0" u="none" strike="noStrike" cap="none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sym typeface="Montserrat Light"/>
                        </a:rPr>
                        <a:t>Matched by school $15k</a:t>
                      </a: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sym typeface="Montserrat Light"/>
                        </a:rPr>
                        <a:t>$30k</a:t>
                      </a: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000" b="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sym typeface="Montserrat Light"/>
                        </a:rPr>
                        <a:t>Y</a:t>
                      </a:r>
                      <a:endParaRPr lang="en-AU" sz="1000" b="0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sym typeface="Montserrat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AU" sz="1000" b="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227633"/>
                  </a:ext>
                </a:extLst>
              </a:tr>
            </a:tbl>
          </a:graphicData>
        </a:graphic>
      </p:graphicFrame>
      <p:sp>
        <p:nvSpPr>
          <p:cNvPr id="5" name="Google Shape;80;p14">
            <a:extLst>
              <a:ext uri="{FF2B5EF4-FFF2-40B4-BE49-F238E27FC236}">
                <a16:creationId xmlns:a16="http://schemas.microsoft.com/office/drawing/2014/main" id="{4677686B-EC98-43F0-9328-1FFECD1B96D7}"/>
              </a:ext>
            </a:extLst>
          </p:cNvPr>
          <p:cNvSpPr txBox="1"/>
          <p:nvPr/>
        </p:nvSpPr>
        <p:spPr>
          <a:xfrm>
            <a:off x="1238014" y="102183"/>
            <a:ext cx="7825081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-GB" sz="2500" dirty="0">
                <a:solidFill>
                  <a:schemeClr val="tx1"/>
                </a:solidFill>
                <a:latin typeface="Montserrat"/>
                <a:sym typeface="Montserrat"/>
              </a:rPr>
              <a:t>FUNDING REQUESTS AND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-GB" sz="2500" b="1" dirty="0">
                <a:solidFill>
                  <a:schemeClr val="tx1"/>
                </a:solidFill>
                <a:latin typeface="Montserrat"/>
                <a:sym typeface="Montserrat"/>
              </a:rPr>
              <a:t>REQUIRED DECISIONS</a:t>
            </a:r>
            <a:endParaRPr lang="en-GB" sz="500" b="1" dirty="0">
              <a:solidFill>
                <a:schemeClr val="tx1"/>
              </a:solidFill>
            </a:endParaRPr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3755087A-1777-4EB0-9CC4-DD7D1C0AB0B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308526" y="132386"/>
            <a:ext cx="833932" cy="8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656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Master Blank Background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72853</TotalTime>
  <Words>93</Words>
  <Application>Microsoft Office PowerPoint</Application>
  <PresentationFormat>On-screen Show (16:9)</PresentationFormat>
  <Paragraphs>32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Montserrat</vt:lpstr>
      <vt:lpstr>Arial</vt:lpstr>
      <vt:lpstr>Calibri</vt:lpstr>
      <vt:lpstr>Master Blank Background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McGrath</dc:creator>
  <cp:lastModifiedBy>Larni M</cp:lastModifiedBy>
  <cp:revision>418</cp:revision>
  <dcterms:modified xsi:type="dcterms:W3CDTF">2023-09-12T10:38:58Z</dcterms:modified>
</cp:coreProperties>
</file>